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88" r:id="rId1"/>
  </p:sldMasterIdLst>
  <p:notesMasterIdLst>
    <p:notesMasterId r:id="rId3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83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280" r:id="rId27"/>
    <p:sldId id="281" r:id="rId28"/>
    <p:sldId id="284" r:id="rId29"/>
    <p:sldId id="282" r:id="rId3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81897C-A3BE-419F-B25F-440091967307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FBF270B-6E25-40A3-AD31-62B5D2A7A80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sz="3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240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FBF270B-6E25-40A3-AD31-62B5D2A7A808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4/20/2010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89" r:id="rId1"/>
    <p:sldLayoutId id="2147483890" r:id="rId2"/>
    <p:sldLayoutId id="2147483891" r:id="rId3"/>
    <p:sldLayoutId id="2147483892" r:id="rId4"/>
    <p:sldLayoutId id="2147483893" r:id="rId5"/>
    <p:sldLayoutId id="2147483894" r:id="rId6"/>
    <p:sldLayoutId id="2147483895" r:id="rId7"/>
    <p:sldLayoutId id="2147483896" r:id="rId8"/>
    <p:sldLayoutId id="2147483897" r:id="rId9"/>
    <p:sldLayoutId id="2147483898" r:id="rId10"/>
    <p:sldLayoutId id="214748389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 algn="l"/>
            <a:r>
              <a:rPr lang="en-US" dirty="0" smtClean="0">
                <a:solidFill>
                  <a:schemeClr val="accent2"/>
                </a:solidFill>
              </a:rPr>
              <a:t>	EPIDEMIOLOGY  AND  WHO       	POSITION ON VACCINE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VIKASH KESHRI</a:t>
            </a:r>
          </a:p>
          <a:p>
            <a:r>
              <a:rPr lang="en-US" sz="2400" dirty="0" smtClean="0">
                <a:solidFill>
                  <a:schemeClr val="accent2"/>
                </a:solidFill>
              </a:rPr>
              <a:t>MODERATOR : DR. ABHISHEK  RAUT</a:t>
            </a:r>
          </a:p>
          <a:p>
            <a:endParaRPr lang="en-IN" sz="2400" dirty="0">
              <a:solidFill>
                <a:schemeClr val="accent2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676400" y="2438400"/>
            <a:ext cx="5334000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endParaRPr lang="en-US" sz="5400" b="1" cap="all" spc="0" dirty="0" smtClean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  <a:p>
            <a:pPr algn="ctr"/>
            <a:endParaRPr lang="en-US" sz="5400" b="1" cap="all" spc="0" dirty="0">
              <a:ln w="0"/>
              <a:solidFill>
                <a:schemeClr val="tx2"/>
              </a:soli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09800" y="1905000"/>
            <a:ext cx="432253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HEPATITIS  B</a:t>
            </a:r>
            <a:endParaRPr lang="en-IN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600" smtClean="0"/>
              <a:t>HOST  FACTOR</a:t>
            </a:r>
            <a:endParaRPr lang="en-IN" sz="360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AGE:</a:t>
            </a:r>
          </a:p>
          <a:p>
            <a:r>
              <a:rPr lang="en-US" sz="2800" dirty="0" smtClean="0"/>
              <a:t>outcome age  independent</a:t>
            </a:r>
          </a:p>
          <a:p>
            <a:r>
              <a:rPr lang="en-US" sz="2800" dirty="0" smtClean="0"/>
              <a:t>For acute Hepatitis B  occurs  in 1% perinatal, 10% early childhood (1-5 yrs.) and 30% in older children (&gt;5 yrs. Age)</a:t>
            </a:r>
          </a:p>
          <a:p>
            <a:r>
              <a:rPr lang="en-US" sz="2800" dirty="0" smtClean="0"/>
              <a:t>Development of Chronic hepatitis is inversely  proportional to age  </a:t>
            </a:r>
          </a:p>
          <a:p>
            <a:pPr>
              <a:buNone/>
            </a:pPr>
            <a:endParaRPr lang="en-US" sz="2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200" smtClean="0"/>
              <a:t>HIGH RISK GROUPS</a:t>
            </a:r>
            <a:endParaRPr lang="en-IN" sz="320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sz="2800" smtClean="0"/>
              <a:t>Health care workers</a:t>
            </a:r>
          </a:p>
          <a:p>
            <a:pPr>
              <a:buFont typeface="Wingdings" pitchFamily="2" charset="2"/>
              <a:buChar char="Ø"/>
            </a:pPr>
            <a:r>
              <a:rPr lang="en-US" sz="2800" smtClean="0"/>
              <a:t>High risk sexual behavior</a:t>
            </a:r>
          </a:p>
          <a:p>
            <a:pPr>
              <a:buFont typeface="Wingdings" pitchFamily="2" charset="2"/>
              <a:buChar char="Ø"/>
            </a:pPr>
            <a:r>
              <a:rPr lang="en-US" sz="2800" smtClean="0"/>
              <a:t>Commercial sex worker</a:t>
            </a:r>
          </a:p>
          <a:p>
            <a:pPr>
              <a:buFont typeface="Wingdings" pitchFamily="2" charset="2"/>
              <a:buChar char="Ø"/>
            </a:pPr>
            <a:r>
              <a:rPr lang="en-US" sz="2800" smtClean="0"/>
              <a:t>Frequent blood transfusion reciepient</a:t>
            </a:r>
          </a:p>
          <a:p>
            <a:pPr>
              <a:buFont typeface="Wingdings" pitchFamily="2" charset="2"/>
              <a:buChar char="Ø"/>
            </a:pPr>
            <a:r>
              <a:rPr lang="en-US" sz="2800" err="1" smtClean="0"/>
              <a:t>Injectable</a:t>
            </a:r>
            <a:r>
              <a:rPr lang="en-US" sz="2800" smtClean="0"/>
              <a:t> drug users</a:t>
            </a:r>
          </a:p>
          <a:p>
            <a:pPr>
              <a:buFont typeface="Wingdings" pitchFamily="2" charset="2"/>
              <a:buChar char="Ø"/>
            </a:pPr>
            <a:r>
              <a:rPr lang="en-US" sz="2800" smtClean="0"/>
              <a:t>Immunocompromised individuals</a:t>
            </a:r>
          </a:p>
          <a:p>
            <a:pPr>
              <a:buFont typeface="Wingdings" pitchFamily="2" charset="2"/>
              <a:buChar char="Ø"/>
            </a:pPr>
            <a:r>
              <a:rPr lang="en-US" sz="2800" smtClean="0"/>
              <a:t>Infant of HBV carrier</a:t>
            </a:r>
            <a:endParaRPr lang="en-IN" sz="28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Modes  of  transmission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en-US" sz="3200" dirty="0" smtClean="0"/>
              <a:t>Infective materials:</a:t>
            </a:r>
          </a:p>
          <a:p>
            <a:r>
              <a:rPr lang="en-US" sz="2800" dirty="0" smtClean="0"/>
              <a:t>Blood and blood products, serous exudates, saliva, seminal and vaginal fluids, etc.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3600" dirty="0" smtClean="0"/>
              <a:t>Routes of transmission:</a:t>
            </a:r>
          </a:p>
          <a:p>
            <a:pPr marL="514350" indent="-514350">
              <a:buNone/>
            </a:pPr>
            <a:r>
              <a:rPr lang="en-US" sz="2800" dirty="0" smtClean="0"/>
              <a:t>1.  </a:t>
            </a:r>
            <a:r>
              <a:rPr lang="en-US" sz="2800" dirty="0" err="1" smtClean="0"/>
              <a:t>Percutaneous</a:t>
            </a:r>
            <a:r>
              <a:rPr lang="en-US" sz="2800" dirty="0" smtClean="0"/>
              <a:t>  2. sexual  3. perinatal</a:t>
            </a:r>
          </a:p>
          <a:p>
            <a:pPr marL="514350" indent="-514350">
              <a:buNone/>
            </a:pPr>
            <a:r>
              <a:rPr lang="en-US" sz="2800" dirty="0" smtClean="0"/>
              <a:t>4. Others  routes</a:t>
            </a:r>
            <a:endParaRPr lang="en-IN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algn="l"/>
            <a:r>
              <a:rPr lang="en-US" dirty="0" err="1" smtClean="0"/>
              <a:t>Percutaneous</a:t>
            </a:r>
            <a:r>
              <a:rPr lang="en-US" dirty="0" smtClean="0"/>
              <a:t>  routes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sz="2800" err="1" smtClean="0"/>
              <a:t>injectable</a:t>
            </a:r>
            <a:r>
              <a:rPr lang="en-US" sz="2800" smtClean="0"/>
              <a:t> drug users</a:t>
            </a:r>
          </a:p>
          <a:p>
            <a:r>
              <a:rPr lang="en-US" sz="2800" smtClean="0"/>
              <a:t>Nonsexual contacts between individuals</a:t>
            </a:r>
          </a:p>
          <a:p>
            <a:r>
              <a:rPr lang="en-US" sz="2800" smtClean="0"/>
              <a:t>Contact with intimate objects</a:t>
            </a:r>
          </a:p>
          <a:p>
            <a:r>
              <a:rPr lang="en-US" sz="2800" smtClean="0"/>
              <a:t>Contact of open skin or mucous membrane with infected materials.</a:t>
            </a:r>
          </a:p>
          <a:p>
            <a:r>
              <a:rPr lang="en-US" sz="2800" smtClean="0"/>
              <a:t>Occupational exposure</a:t>
            </a:r>
            <a:r>
              <a:rPr lang="en-IN" sz="2800" smtClean="0"/>
              <a:t>: </a:t>
            </a:r>
            <a:r>
              <a:rPr lang="en-IN" sz="2800" err="1" smtClean="0"/>
              <a:t>needlestick</a:t>
            </a:r>
            <a:r>
              <a:rPr lang="en-IN" sz="2800" smtClean="0"/>
              <a:t> injury, surgical procedure,  handling infected materials.</a:t>
            </a:r>
          </a:p>
          <a:p>
            <a:r>
              <a:rPr lang="en-US" sz="2800" smtClean="0"/>
              <a:t>Rituals:  circumcision, </a:t>
            </a:r>
            <a:r>
              <a:rPr lang="en-US" sz="2800" err="1" smtClean="0"/>
              <a:t>tatooing</a:t>
            </a:r>
            <a:r>
              <a:rPr lang="en-US" sz="2800" smtClean="0"/>
              <a:t>, nose and ear piercing.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906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Sexual  routes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219200"/>
            <a:ext cx="8458200" cy="5638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Sexual  contact with infected person</a:t>
            </a:r>
          </a:p>
          <a:p>
            <a:r>
              <a:rPr lang="en-US" sz="2800" dirty="0" err="1" smtClean="0"/>
              <a:t>Favourable</a:t>
            </a:r>
            <a:r>
              <a:rPr lang="en-US" sz="2800" dirty="0" smtClean="0"/>
              <a:t>  factors:</a:t>
            </a:r>
          </a:p>
          <a:p>
            <a:pPr>
              <a:buNone/>
            </a:pPr>
            <a:r>
              <a:rPr lang="en-US" sz="2800" dirty="0" smtClean="0"/>
              <a:t>              -Contact with a person during active infection</a:t>
            </a:r>
          </a:p>
          <a:p>
            <a:pPr>
              <a:buNone/>
            </a:pPr>
            <a:r>
              <a:rPr lang="en-US" sz="2800" dirty="0" smtClean="0"/>
              <a:t>              - H/O  sexually transmitted disease</a:t>
            </a:r>
          </a:p>
          <a:p>
            <a:pPr>
              <a:buNone/>
            </a:pPr>
            <a:r>
              <a:rPr lang="en-US" sz="2800" dirty="0" smtClean="0"/>
              <a:t>              - </a:t>
            </a:r>
            <a:r>
              <a:rPr lang="en-US" sz="2800" dirty="0" err="1" smtClean="0"/>
              <a:t>promiscuosity</a:t>
            </a: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          -  Male  homosexuals </a:t>
            </a:r>
          </a:p>
          <a:p>
            <a:pPr>
              <a:buNone/>
            </a:pPr>
            <a:r>
              <a:rPr lang="en-US" sz="3600" dirty="0" smtClean="0"/>
              <a:t>perinatal route</a:t>
            </a:r>
            <a:r>
              <a:rPr lang="en-US" sz="2800" dirty="0" smtClean="0"/>
              <a:t>:</a:t>
            </a:r>
          </a:p>
          <a:p>
            <a:r>
              <a:rPr lang="en-US" sz="2800" dirty="0" smtClean="0"/>
              <a:t>important contributor of  high prevalence of infection </a:t>
            </a:r>
          </a:p>
          <a:p>
            <a:r>
              <a:rPr lang="en-US" sz="2800" dirty="0" smtClean="0"/>
              <a:t>Mostly around  perinatal period.</a:t>
            </a:r>
          </a:p>
          <a:p>
            <a:pPr>
              <a:buNone/>
            </a:pPr>
            <a:r>
              <a:rPr lang="en-US" sz="2800" dirty="0" smtClean="0"/>
              <a:t>        </a:t>
            </a:r>
            <a:endParaRPr lang="en-IN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6096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Acute infection during third trimester increases risk. </a:t>
            </a:r>
          </a:p>
          <a:p>
            <a:r>
              <a:rPr lang="en-US" sz="2800" dirty="0" smtClean="0"/>
              <a:t>In </a:t>
            </a:r>
            <a:r>
              <a:rPr lang="en-US" sz="2800" dirty="0" err="1" smtClean="0"/>
              <a:t>utero</a:t>
            </a:r>
            <a:r>
              <a:rPr lang="en-US" sz="2800" dirty="0" smtClean="0"/>
              <a:t>  transmission very rare</a:t>
            </a:r>
          </a:p>
          <a:p>
            <a:r>
              <a:rPr lang="en-US" sz="2800" dirty="0" smtClean="0"/>
              <a:t>No evidence of transmission via breast  feeding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3500" dirty="0" smtClean="0"/>
              <a:t>Other </a:t>
            </a:r>
            <a:r>
              <a:rPr lang="en-US" dirty="0" smtClean="0"/>
              <a:t> </a:t>
            </a:r>
            <a:r>
              <a:rPr lang="en-US" sz="3500" dirty="0" smtClean="0"/>
              <a:t>routes:</a:t>
            </a:r>
          </a:p>
          <a:p>
            <a:r>
              <a:rPr lang="en-US" sz="2800" dirty="0" smtClean="0"/>
              <a:t>Interpersonal contact specially childhood. May be because of skin to skin contact.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b="1" dirty="0" smtClean="0"/>
              <a:t>INCUBATION  PERIOD</a:t>
            </a:r>
            <a:r>
              <a:rPr lang="en-US" dirty="0" smtClean="0"/>
              <a:t>:</a:t>
            </a:r>
          </a:p>
          <a:p>
            <a:r>
              <a:rPr lang="en-US" sz="2800" dirty="0" smtClean="0"/>
              <a:t>Varies  from 30  to 180 days</a:t>
            </a:r>
          </a:p>
          <a:p>
            <a:r>
              <a:rPr lang="en-US" sz="2800" dirty="0" smtClean="0"/>
              <a:t>Average  75 days</a:t>
            </a:r>
          </a:p>
          <a:p>
            <a:r>
              <a:rPr lang="en-US" sz="2800" dirty="0" err="1" smtClean="0"/>
              <a:t>HBsAg</a:t>
            </a:r>
            <a:r>
              <a:rPr lang="en-US" sz="2800" dirty="0" smtClean="0"/>
              <a:t>  can  be detected as early as 30 days and may persist for  several months to years.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Clinical  features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Insidious  onset  </a:t>
            </a:r>
          </a:p>
          <a:p>
            <a:r>
              <a:rPr lang="en-US" dirty="0" smtClean="0"/>
              <a:t>Early symptom :  malaise, weakness , anorexia</a:t>
            </a:r>
          </a:p>
          <a:p>
            <a:r>
              <a:rPr lang="en-US" dirty="0" smtClean="0"/>
              <a:t>Ranges  from  mild  asymptomatic  infection to </a:t>
            </a:r>
            <a:r>
              <a:rPr lang="en-US" dirty="0" err="1" smtClean="0"/>
              <a:t>fulminant</a:t>
            </a:r>
            <a:r>
              <a:rPr lang="en-US" dirty="0" smtClean="0"/>
              <a:t>  hepatitis  to   </a:t>
            </a:r>
            <a:r>
              <a:rPr lang="en-US" dirty="0" err="1" smtClean="0"/>
              <a:t>hepatocellular</a:t>
            </a:r>
            <a:r>
              <a:rPr lang="en-US" dirty="0" smtClean="0"/>
              <a:t> carcinoma to  death.</a:t>
            </a:r>
            <a:endParaRPr lang="en-IN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82562"/>
          </a:xfrm>
        </p:spPr>
        <p:txBody>
          <a:bodyPr>
            <a:normAutofit fontScale="90000"/>
          </a:bodyPr>
          <a:lstStyle/>
          <a:p>
            <a:pPr algn="l"/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2400" y="990600"/>
            <a:ext cx="8534400" cy="56388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 </a:t>
            </a:r>
            <a:endParaRPr lang="en-IN" dirty="0"/>
          </a:p>
        </p:txBody>
      </p:sp>
      <p:sp>
        <p:nvSpPr>
          <p:cNvPr id="4" name="Rectangle 3"/>
          <p:cNvSpPr/>
          <p:nvPr/>
        </p:nvSpPr>
        <p:spPr>
          <a:xfrm>
            <a:off x="3429000" y="228600"/>
            <a:ext cx="1371600" cy="762000"/>
          </a:xfrm>
          <a:prstGeom prst="rect">
            <a:avLst/>
          </a:prstGeom>
          <a:solidFill>
            <a:schemeClr val="accent1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accent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EXPOSURE</a:t>
            </a:r>
            <a:endParaRPr lang="en-IN" sz="1600" dirty="0">
              <a:ln w="18415" cmpd="sng">
                <a:solidFill>
                  <a:srgbClr val="FFFFFF"/>
                </a:solidFill>
                <a:prstDash val="solid"/>
              </a:ln>
              <a:solidFill>
                <a:schemeClr val="accent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048000" y="1524000"/>
            <a:ext cx="3048000" cy="838200"/>
          </a:xfrm>
          <a:prstGeom prst="rect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Acute hepatitis B  infection</a:t>
            </a:r>
            <a:endParaRPr lang="en-IN" dirty="0"/>
          </a:p>
        </p:txBody>
      </p:sp>
      <p:sp>
        <p:nvSpPr>
          <p:cNvPr id="8" name="Rectangle 7"/>
          <p:cNvSpPr/>
          <p:nvPr/>
        </p:nvSpPr>
        <p:spPr>
          <a:xfrm>
            <a:off x="7010400" y="1219200"/>
            <a:ext cx="1600200" cy="11430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Asymptomatic</a:t>
            </a:r>
          </a:p>
          <a:p>
            <a:pPr algn="ctr"/>
            <a:r>
              <a:rPr lang="en-US" dirty="0" smtClean="0"/>
              <a:t>Or </a:t>
            </a:r>
          </a:p>
          <a:p>
            <a:pPr algn="ctr"/>
            <a:r>
              <a:rPr lang="en-US" dirty="0" smtClean="0"/>
              <a:t>Subclinical  infection</a:t>
            </a:r>
            <a:endParaRPr lang="en-IN" dirty="0"/>
          </a:p>
        </p:txBody>
      </p:sp>
      <p:sp>
        <p:nvSpPr>
          <p:cNvPr id="11" name="Rectangle 10"/>
          <p:cNvSpPr/>
          <p:nvPr/>
        </p:nvSpPr>
        <p:spPr>
          <a:xfrm>
            <a:off x="152400" y="1143000"/>
            <a:ext cx="1981200" cy="1219200"/>
          </a:xfrm>
          <a:prstGeom prst="rect">
            <a:avLst/>
          </a:prstGeom>
          <a:solidFill>
            <a:schemeClr val="tx2"/>
          </a:solidFill>
        </p:spPr>
        <p:style>
          <a:lnRef idx="3">
            <a:schemeClr val="lt1"/>
          </a:lnRef>
          <a:fillRef idx="1">
            <a:schemeClr val="dk1"/>
          </a:fillRef>
          <a:effectRef idx="1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dirty="0" smtClean="0"/>
              <a:t>Clinical infection</a:t>
            </a:r>
          </a:p>
          <a:p>
            <a:r>
              <a:rPr lang="en-US" dirty="0" smtClean="0"/>
              <a:t>-jaundice</a:t>
            </a:r>
          </a:p>
          <a:p>
            <a:r>
              <a:rPr lang="en-US" dirty="0" smtClean="0"/>
              <a:t>-flu like symptom</a:t>
            </a:r>
          </a:p>
          <a:p>
            <a:endParaRPr lang="en-IN" dirty="0"/>
          </a:p>
        </p:txBody>
      </p:sp>
      <p:sp>
        <p:nvSpPr>
          <p:cNvPr id="13" name="Rectangle 12"/>
          <p:cNvSpPr/>
          <p:nvPr/>
        </p:nvSpPr>
        <p:spPr>
          <a:xfrm>
            <a:off x="228600" y="3048000"/>
            <a:ext cx="1295400" cy="9144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Fulminant</a:t>
            </a:r>
            <a:r>
              <a:rPr lang="en-US" dirty="0" smtClean="0"/>
              <a:t> hepatitis</a:t>
            </a:r>
            <a:endParaRPr lang="en-IN" dirty="0"/>
          </a:p>
        </p:txBody>
      </p:sp>
      <p:sp>
        <p:nvSpPr>
          <p:cNvPr id="17" name="Rectangle 16"/>
          <p:cNvSpPr/>
          <p:nvPr/>
        </p:nvSpPr>
        <p:spPr>
          <a:xfrm>
            <a:off x="304800" y="4572000"/>
            <a:ext cx="914400" cy="609600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Death </a:t>
            </a:r>
            <a:endParaRPr lang="en-IN" dirty="0"/>
          </a:p>
        </p:txBody>
      </p:sp>
      <p:sp>
        <p:nvSpPr>
          <p:cNvPr id="20" name="Down Arrow 19"/>
          <p:cNvSpPr/>
          <p:nvPr/>
        </p:nvSpPr>
        <p:spPr>
          <a:xfrm>
            <a:off x="1905000" y="2209800"/>
            <a:ext cx="76200" cy="6858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1" name="Right Arrow 20"/>
          <p:cNvSpPr/>
          <p:nvPr/>
        </p:nvSpPr>
        <p:spPr>
          <a:xfrm>
            <a:off x="1981200" y="2819400"/>
            <a:ext cx="2590800" cy="76200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3" name="Left Arrow 22"/>
          <p:cNvSpPr/>
          <p:nvPr/>
        </p:nvSpPr>
        <p:spPr>
          <a:xfrm>
            <a:off x="4419600" y="2819400"/>
            <a:ext cx="3200400" cy="76200"/>
          </a:xfrm>
          <a:prstGeom prst="lef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5" name="Down Arrow 24"/>
          <p:cNvSpPr/>
          <p:nvPr/>
        </p:nvSpPr>
        <p:spPr>
          <a:xfrm flipV="1">
            <a:off x="4267200" y="2971800"/>
            <a:ext cx="45719" cy="3810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6" name="Left Arrow 25"/>
          <p:cNvSpPr/>
          <p:nvPr/>
        </p:nvSpPr>
        <p:spPr>
          <a:xfrm>
            <a:off x="3505200" y="3276600"/>
            <a:ext cx="838200" cy="76200"/>
          </a:xfrm>
          <a:prstGeom prst="lef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7" name="Rectangle 26"/>
          <p:cNvSpPr/>
          <p:nvPr/>
        </p:nvSpPr>
        <p:spPr>
          <a:xfrm>
            <a:off x="2362200" y="3048000"/>
            <a:ext cx="1143000" cy="838200"/>
          </a:xfrm>
          <a:prstGeom prst="rect">
            <a:avLst/>
          </a:prstGeom>
          <a:solidFill>
            <a:schemeClr val="tx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</a:t>
            </a:r>
          </a:p>
          <a:p>
            <a:pPr algn="ctr"/>
            <a:r>
              <a:rPr lang="en-US" dirty="0" smtClean="0"/>
              <a:t>Carrier</a:t>
            </a:r>
            <a:endParaRPr lang="en-IN" dirty="0"/>
          </a:p>
        </p:txBody>
      </p:sp>
      <p:sp>
        <p:nvSpPr>
          <p:cNvPr id="28" name="Right Arrow 27"/>
          <p:cNvSpPr/>
          <p:nvPr/>
        </p:nvSpPr>
        <p:spPr>
          <a:xfrm>
            <a:off x="4343400" y="3276600"/>
            <a:ext cx="2514600" cy="45719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29" name="Rectangle 28"/>
          <p:cNvSpPr/>
          <p:nvPr/>
        </p:nvSpPr>
        <p:spPr>
          <a:xfrm>
            <a:off x="6858000" y="2971800"/>
            <a:ext cx="1219200" cy="1066800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Recovery</a:t>
            </a:r>
          </a:p>
          <a:p>
            <a:pPr algn="ctr"/>
            <a:r>
              <a:rPr lang="en-US" dirty="0" smtClean="0"/>
              <a:t>Or </a:t>
            </a:r>
          </a:p>
          <a:p>
            <a:pPr algn="ctr"/>
            <a:r>
              <a:rPr lang="en-US" dirty="0" smtClean="0"/>
              <a:t>Immunity</a:t>
            </a:r>
          </a:p>
        </p:txBody>
      </p:sp>
      <p:sp>
        <p:nvSpPr>
          <p:cNvPr id="30" name="Down Arrow 29"/>
          <p:cNvSpPr/>
          <p:nvPr/>
        </p:nvSpPr>
        <p:spPr>
          <a:xfrm>
            <a:off x="3093718" y="3886200"/>
            <a:ext cx="45719" cy="7620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1" name="Rectangle 30"/>
          <p:cNvSpPr/>
          <p:nvPr/>
        </p:nvSpPr>
        <p:spPr>
          <a:xfrm>
            <a:off x="2133600" y="4267200"/>
            <a:ext cx="1295400" cy="838200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Minimal liver </a:t>
            </a:r>
          </a:p>
          <a:p>
            <a:pPr algn="ctr"/>
            <a:r>
              <a:rPr lang="en-US" dirty="0" smtClean="0"/>
              <a:t>Disease </a:t>
            </a:r>
            <a:endParaRPr lang="en-IN" dirty="0"/>
          </a:p>
        </p:txBody>
      </p:sp>
      <p:sp>
        <p:nvSpPr>
          <p:cNvPr id="32" name="Down Arrow 31"/>
          <p:cNvSpPr/>
          <p:nvPr/>
        </p:nvSpPr>
        <p:spPr>
          <a:xfrm>
            <a:off x="685800" y="3962400"/>
            <a:ext cx="76200" cy="5334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4" name="Down Arrow 33"/>
          <p:cNvSpPr/>
          <p:nvPr/>
        </p:nvSpPr>
        <p:spPr>
          <a:xfrm>
            <a:off x="5791200" y="4267200"/>
            <a:ext cx="45719" cy="60960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5" name="Rectangle 34"/>
          <p:cNvSpPr/>
          <p:nvPr/>
        </p:nvSpPr>
        <p:spPr>
          <a:xfrm>
            <a:off x="5638800" y="4267200"/>
            <a:ext cx="1219200" cy="76200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Chronic Hepatitis  </a:t>
            </a:r>
          </a:p>
        </p:txBody>
      </p:sp>
      <p:sp>
        <p:nvSpPr>
          <p:cNvPr id="36" name="Right Arrow 35"/>
          <p:cNvSpPr/>
          <p:nvPr/>
        </p:nvSpPr>
        <p:spPr>
          <a:xfrm>
            <a:off x="3429000" y="5029200"/>
            <a:ext cx="2286000" cy="76200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7" name="Down Arrow 36"/>
          <p:cNvSpPr/>
          <p:nvPr/>
        </p:nvSpPr>
        <p:spPr>
          <a:xfrm>
            <a:off x="4648200" y="5181600"/>
            <a:ext cx="45719" cy="3810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8" name="Right Arrow 37"/>
          <p:cNvSpPr/>
          <p:nvPr/>
        </p:nvSpPr>
        <p:spPr>
          <a:xfrm>
            <a:off x="2781886" y="5511019"/>
            <a:ext cx="3886200" cy="76200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39" name="Rectangle 38"/>
          <p:cNvSpPr/>
          <p:nvPr/>
        </p:nvSpPr>
        <p:spPr>
          <a:xfrm>
            <a:off x="1219200" y="5410200"/>
            <a:ext cx="1524000" cy="8382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Primary  </a:t>
            </a:r>
            <a:r>
              <a:rPr lang="en-US" dirty="0" err="1" smtClean="0"/>
              <a:t>hepatocellular</a:t>
            </a:r>
            <a:r>
              <a:rPr lang="en-US" dirty="0" smtClean="0"/>
              <a:t> carcinoma</a:t>
            </a:r>
            <a:endParaRPr lang="en-IN" dirty="0"/>
          </a:p>
        </p:txBody>
      </p:sp>
      <p:sp>
        <p:nvSpPr>
          <p:cNvPr id="40" name="Rectangle 39"/>
          <p:cNvSpPr/>
          <p:nvPr/>
        </p:nvSpPr>
        <p:spPr>
          <a:xfrm>
            <a:off x="6781800" y="5410200"/>
            <a:ext cx="1219200" cy="762000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cirrhosis</a:t>
            </a:r>
            <a:endParaRPr lang="en-IN" dirty="0"/>
          </a:p>
        </p:txBody>
      </p:sp>
      <p:sp>
        <p:nvSpPr>
          <p:cNvPr id="41" name="Down Arrow 40"/>
          <p:cNvSpPr/>
          <p:nvPr/>
        </p:nvSpPr>
        <p:spPr>
          <a:xfrm>
            <a:off x="685800" y="2438400"/>
            <a:ext cx="45719" cy="6096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2" name="Down Arrow 41"/>
          <p:cNvSpPr/>
          <p:nvPr/>
        </p:nvSpPr>
        <p:spPr>
          <a:xfrm>
            <a:off x="4114800" y="990600"/>
            <a:ext cx="45719" cy="381000"/>
          </a:xfrm>
          <a:prstGeom prst="downArrow">
            <a:avLst/>
          </a:prstGeom>
          <a:solidFill>
            <a:schemeClr val="bg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4" name="Right Arrow 43"/>
          <p:cNvSpPr/>
          <p:nvPr/>
        </p:nvSpPr>
        <p:spPr>
          <a:xfrm>
            <a:off x="6096000" y="1828800"/>
            <a:ext cx="914400" cy="76200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5" name="Left Arrow 44"/>
          <p:cNvSpPr/>
          <p:nvPr/>
        </p:nvSpPr>
        <p:spPr>
          <a:xfrm>
            <a:off x="2133600" y="1905000"/>
            <a:ext cx="914400" cy="76200"/>
          </a:xfrm>
          <a:prstGeom prst="lef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6" name="Down Arrow 45"/>
          <p:cNvSpPr/>
          <p:nvPr/>
        </p:nvSpPr>
        <p:spPr>
          <a:xfrm>
            <a:off x="7620000" y="2438400"/>
            <a:ext cx="45719" cy="3810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7" name="Right Arrow 46"/>
          <p:cNvSpPr/>
          <p:nvPr/>
        </p:nvSpPr>
        <p:spPr>
          <a:xfrm flipV="1">
            <a:off x="3352800" y="3810000"/>
            <a:ext cx="2590800" cy="76200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48" name="Down Arrow 47"/>
          <p:cNvSpPr/>
          <p:nvPr/>
        </p:nvSpPr>
        <p:spPr>
          <a:xfrm>
            <a:off x="5867400" y="3810000"/>
            <a:ext cx="45719" cy="4572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2" name="Down Arrow 51"/>
          <p:cNvSpPr/>
          <p:nvPr/>
        </p:nvSpPr>
        <p:spPr>
          <a:xfrm>
            <a:off x="2133600" y="6248400"/>
            <a:ext cx="76200" cy="3048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3" name="Right Arrow 52"/>
          <p:cNvSpPr/>
          <p:nvPr/>
        </p:nvSpPr>
        <p:spPr>
          <a:xfrm>
            <a:off x="2209800" y="6553200"/>
            <a:ext cx="1447800" cy="45719"/>
          </a:xfrm>
          <a:prstGeom prst="righ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5" name="Down Arrow 54"/>
          <p:cNvSpPr/>
          <p:nvPr/>
        </p:nvSpPr>
        <p:spPr>
          <a:xfrm>
            <a:off x="7391400" y="6172200"/>
            <a:ext cx="45719" cy="381000"/>
          </a:xfrm>
          <a:prstGeom prst="down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6" name="Left Arrow 55"/>
          <p:cNvSpPr/>
          <p:nvPr/>
        </p:nvSpPr>
        <p:spPr>
          <a:xfrm>
            <a:off x="5410200" y="6553200"/>
            <a:ext cx="1981200" cy="76200"/>
          </a:xfrm>
          <a:prstGeom prst="leftArrow">
            <a:avLst/>
          </a:prstGeom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N"/>
          </a:p>
        </p:txBody>
      </p:sp>
      <p:sp>
        <p:nvSpPr>
          <p:cNvPr id="57" name="Rectangle 56"/>
          <p:cNvSpPr/>
          <p:nvPr/>
        </p:nvSpPr>
        <p:spPr>
          <a:xfrm>
            <a:off x="3581400" y="6019800"/>
            <a:ext cx="1752600" cy="609600"/>
          </a:xfrm>
          <a:prstGeom prst="rect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DEATH</a:t>
            </a:r>
            <a:endParaRPr lang="en-IN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PREVENTION   AND  CONTROL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295400"/>
            <a:ext cx="8382000" cy="5410200"/>
          </a:xfrm>
        </p:spPr>
        <p:txBody>
          <a:bodyPr/>
          <a:lstStyle/>
          <a:p>
            <a:pPr>
              <a:buNone/>
            </a:pPr>
            <a:r>
              <a:rPr lang="en-US" sz="3200" dirty="0" smtClean="0"/>
              <a:t>GOALS  OF  PREVENTION</a:t>
            </a:r>
            <a:r>
              <a:rPr lang="en-US" dirty="0" smtClean="0"/>
              <a:t>:</a:t>
            </a:r>
          </a:p>
          <a:p>
            <a:r>
              <a:rPr lang="en-US" sz="2800" dirty="0" smtClean="0"/>
              <a:t>to  decrease prevalence of  chronic carrier and  chronic  liver  disease</a:t>
            </a:r>
          </a:p>
          <a:p>
            <a:r>
              <a:rPr lang="en-US" sz="2800" dirty="0" smtClean="0"/>
              <a:t>prevention of acute hepatitis B  infection</a:t>
            </a:r>
          </a:p>
          <a:p>
            <a:pPr>
              <a:buNone/>
            </a:pPr>
            <a:r>
              <a:rPr lang="en-US" sz="3600" dirty="0" smtClean="0"/>
              <a:t>Strategies:</a:t>
            </a:r>
          </a:p>
          <a:p>
            <a:r>
              <a:rPr lang="en-US" sz="2800" dirty="0" smtClean="0"/>
              <a:t>Hepatitis  B  vaccination.</a:t>
            </a:r>
          </a:p>
          <a:p>
            <a:r>
              <a:rPr lang="en-US" sz="2800" dirty="0" smtClean="0"/>
              <a:t>Screening of blood, plasma, organ and semen donor.</a:t>
            </a:r>
          </a:p>
          <a:p>
            <a:r>
              <a:rPr lang="en-US" sz="2800" dirty="0" smtClean="0"/>
              <a:t>Universal precautions.</a:t>
            </a:r>
          </a:p>
          <a:p>
            <a:endParaRPr lang="en-IN" sz="36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HEPATITIS  B  VACCINATION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486400"/>
          </a:xfrm>
        </p:spPr>
        <p:txBody>
          <a:bodyPr>
            <a:normAutofit fontScale="92500" lnSpcReduction="10000"/>
          </a:bodyPr>
          <a:lstStyle/>
          <a:p>
            <a:r>
              <a:rPr lang="en-US" sz="2800" dirty="0" smtClean="0"/>
              <a:t>Active  immunization</a:t>
            </a:r>
          </a:p>
          <a:p>
            <a:r>
              <a:rPr lang="en-US" sz="2800" dirty="0" smtClean="0"/>
              <a:t>Passive  immunization</a:t>
            </a:r>
          </a:p>
          <a:p>
            <a:pPr>
              <a:buNone/>
            </a:pPr>
            <a:r>
              <a:rPr lang="en-US" sz="3000" dirty="0" smtClean="0"/>
              <a:t>ACTIVE   IMMUNIZATION</a:t>
            </a:r>
          </a:p>
          <a:p>
            <a:r>
              <a:rPr lang="en-US" sz="2800" dirty="0" smtClean="0"/>
              <a:t>Two  types  of  vaccine  available  </a:t>
            </a:r>
          </a:p>
          <a:p>
            <a:pPr>
              <a:buNone/>
            </a:pPr>
            <a:r>
              <a:rPr lang="en-US" sz="2800" dirty="0" smtClean="0"/>
              <a:t>              1. Plasma  derived  vaccine</a:t>
            </a:r>
          </a:p>
          <a:p>
            <a:pPr>
              <a:buNone/>
            </a:pPr>
            <a:r>
              <a:rPr lang="en-US" sz="2800" dirty="0" smtClean="0"/>
              <a:t>              2. Recombinant DNA  vaccine      </a:t>
            </a:r>
          </a:p>
          <a:p>
            <a:pPr>
              <a:buNone/>
            </a:pPr>
            <a:r>
              <a:rPr lang="en-US" sz="2800" dirty="0" smtClean="0"/>
              <a:t>PLASMA  DERIVED  VACCINE:</a:t>
            </a:r>
          </a:p>
          <a:p>
            <a:r>
              <a:rPr lang="en-US" sz="2800" dirty="0" smtClean="0"/>
              <a:t>Based on </a:t>
            </a:r>
            <a:r>
              <a:rPr lang="en-US" sz="2800" dirty="0" err="1" smtClean="0"/>
              <a:t>HBsAg</a:t>
            </a:r>
            <a:r>
              <a:rPr lang="en-US" sz="2800" dirty="0" smtClean="0"/>
              <a:t> derived from plasma of human carrier.</a:t>
            </a:r>
          </a:p>
          <a:p>
            <a:r>
              <a:rPr lang="en-US" sz="2800" dirty="0" smtClean="0"/>
              <a:t>Formalin  inactivated  </a:t>
            </a:r>
          </a:p>
          <a:p>
            <a:r>
              <a:rPr lang="en-US" sz="2800" dirty="0" smtClean="0"/>
              <a:t>Intramuscularly   administered</a:t>
            </a:r>
          </a:p>
          <a:p>
            <a:r>
              <a:rPr lang="en-US" sz="2800" dirty="0" smtClean="0"/>
              <a:t>Dose = 1 ml. (contains &gt; 20 mcg. </a:t>
            </a:r>
            <a:r>
              <a:rPr lang="en-US" sz="2800" dirty="0" err="1" smtClean="0"/>
              <a:t>HBsAg</a:t>
            </a:r>
            <a:r>
              <a:rPr lang="en-US" sz="2800" dirty="0" smtClean="0"/>
              <a:t>.)</a:t>
            </a:r>
          </a:p>
          <a:p>
            <a:r>
              <a:rPr lang="en-US" sz="2800" dirty="0" smtClean="0"/>
              <a:t>costlier</a:t>
            </a:r>
          </a:p>
          <a:p>
            <a:pPr>
              <a:buNone/>
            </a:pPr>
            <a:endParaRPr lang="en-US" sz="2800" dirty="0" smtClean="0"/>
          </a:p>
          <a:p>
            <a:endParaRPr lang="en-IN" sz="28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762000"/>
            <a:ext cx="8305800" cy="5364163"/>
          </a:xfrm>
        </p:spPr>
        <p:txBody>
          <a:bodyPr>
            <a:normAutofit/>
          </a:bodyPr>
          <a:lstStyle/>
          <a:p>
            <a:r>
              <a:rPr lang="en-US" sz="2800" dirty="0" smtClean="0">
                <a:solidFill>
                  <a:schemeClr val="accent2"/>
                </a:solidFill>
              </a:rPr>
              <a:t>INTRODUCTION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PROBLEM STATEMENT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EPIDEMIOLOGY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PREVENTION AND CONTROL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HEPATITIS  B  VACCINE</a:t>
            </a:r>
          </a:p>
          <a:p>
            <a:r>
              <a:rPr lang="en-US" sz="2800" dirty="0" smtClean="0">
                <a:solidFill>
                  <a:schemeClr val="accent2"/>
                </a:solidFill>
              </a:rPr>
              <a:t>WHO POSITION ON HEPATITIS  B  VACCINE</a:t>
            </a:r>
            <a:endParaRPr lang="en-IN" sz="280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Recombinant  DNA  vaccine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5257800"/>
          </a:xfrm>
        </p:spPr>
        <p:txBody>
          <a:bodyPr>
            <a:noAutofit/>
          </a:bodyPr>
          <a:lstStyle/>
          <a:p>
            <a:r>
              <a:rPr lang="en-US" sz="2400" dirty="0" smtClean="0"/>
              <a:t>Introduced  in  1987 in USA.</a:t>
            </a:r>
          </a:p>
          <a:p>
            <a:r>
              <a:rPr lang="en-US" sz="2400" dirty="0" smtClean="0"/>
              <a:t>Has replaced  plasma derived vaccine.</a:t>
            </a:r>
          </a:p>
          <a:p>
            <a:r>
              <a:rPr lang="en-US" sz="2400" dirty="0" smtClean="0"/>
              <a:t>Cost  effective  and  equally effective</a:t>
            </a:r>
          </a:p>
          <a:p>
            <a:r>
              <a:rPr lang="en-US" sz="2400" dirty="0" smtClean="0"/>
              <a:t>Available  as  </a:t>
            </a:r>
            <a:r>
              <a:rPr lang="en-US" sz="2400" dirty="0" err="1" smtClean="0"/>
              <a:t>monovalent</a:t>
            </a:r>
            <a:r>
              <a:rPr lang="en-US" sz="2400" dirty="0" smtClean="0"/>
              <a:t>  or  combined vaccine</a:t>
            </a:r>
          </a:p>
          <a:p>
            <a:pPr>
              <a:buNone/>
            </a:pPr>
            <a:r>
              <a:rPr lang="en-US" sz="2400" dirty="0" smtClean="0"/>
              <a:t>Active  substance: </a:t>
            </a:r>
          </a:p>
          <a:p>
            <a:pPr>
              <a:buNone/>
            </a:pPr>
            <a:r>
              <a:rPr lang="en-US" sz="2400" dirty="0" smtClean="0"/>
              <a:t>    -</a:t>
            </a:r>
            <a:r>
              <a:rPr lang="en-US" sz="2400" dirty="0" err="1" smtClean="0"/>
              <a:t>HBsAg</a:t>
            </a:r>
            <a:r>
              <a:rPr lang="en-US" sz="2400" dirty="0" smtClean="0"/>
              <a:t>   derived from culture of yeast or mammalian  cells </a:t>
            </a:r>
          </a:p>
          <a:p>
            <a:pPr>
              <a:buNone/>
            </a:pPr>
            <a:r>
              <a:rPr lang="en-US" sz="2400" dirty="0" smtClean="0"/>
              <a:t>Adjuvant:</a:t>
            </a:r>
          </a:p>
          <a:p>
            <a:pPr>
              <a:buNone/>
            </a:pPr>
            <a:r>
              <a:rPr lang="en-US" sz="2400" dirty="0" smtClean="0"/>
              <a:t>   - Alum or </a:t>
            </a:r>
            <a:r>
              <a:rPr lang="en-US" sz="2400" dirty="0" err="1" smtClean="0"/>
              <a:t>thiomersal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Storage:</a:t>
            </a:r>
          </a:p>
          <a:p>
            <a:pPr>
              <a:buNone/>
            </a:pPr>
            <a:r>
              <a:rPr lang="en-US" sz="2400" dirty="0" smtClean="0"/>
              <a:t>   -2 to 8°c </a:t>
            </a:r>
          </a:p>
          <a:p>
            <a:pPr>
              <a:buNone/>
            </a:pPr>
            <a:r>
              <a:rPr lang="en-US" sz="2400" dirty="0" smtClean="0"/>
              <a:t>   - freezing  avoided</a:t>
            </a:r>
          </a:p>
          <a:p>
            <a:pPr>
              <a:buNone/>
            </a:pPr>
            <a:r>
              <a:rPr lang="en-US" sz="2400" dirty="0" smtClean="0"/>
              <a:t>   -vaccine  survive  for  7 day  at  45°C  and  for 1 month  at  37°c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</a:t>
            </a:r>
          </a:p>
          <a:p>
            <a:pPr>
              <a:buNone/>
            </a:pPr>
            <a:endParaRPr lang="en-US" sz="2400" dirty="0" smtClean="0"/>
          </a:p>
          <a:p>
            <a:endParaRPr lang="en-US" sz="2000" dirty="0" smtClean="0"/>
          </a:p>
          <a:p>
            <a:pPr>
              <a:buNone/>
            </a:pPr>
            <a:endParaRPr lang="en-IN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04800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Administration 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066800"/>
            <a:ext cx="82296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Age : </a:t>
            </a:r>
          </a:p>
          <a:p>
            <a:r>
              <a:rPr lang="en-US" sz="2400" dirty="0" smtClean="0"/>
              <a:t> Ideal  first  dose at  birth  ( within 24  hours)</a:t>
            </a:r>
          </a:p>
          <a:p>
            <a:r>
              <a:rPr lang="en-US" sz="2400" dirty="0" smtClean="0"/>
              <a:t>Next   2 or 3 dose according  to  immunization  schedule</a:t>
            </a:r>
          </a:p>
          <a:p>
            <a:r>
              <a:rPr lang="en-US" sz="2400" dirty="0" smtClean="0"/>
              <a:t>Can  be  given  at  any  age</a:t>
            </a:r>
          </a:p>
          <a:p>
            <a:pPr>
              <a:buNone/>
            </a:pPr>
            <a:r>
              <a:rPr lang="en-US" sz="2400" dirty="0" smtClean="0"/>
              <a:t> </a:t>
            </a:r>
          </a:p>
          <a:p>
            <a:pPr>
              <a:buNone/>
            </a:pPr>
            <a:r>
              <a:rPr lang="en-US" dirty="0" smtClean="0"/>
              <a:t>No. Of  doses:</a:t>
            </a:r>
          </a:p>
          <a:p>
            <a:r>
              <a:rPr lang="en-US" sz="2400" dirty="0" smtClean="0"/>
              <a:t>  3   or  4 </a:t>
            </a:r>
          </a:p>
          <a:p>
            <a:r>
              <a:rPr lang="en-US" sz="2400" dirty="0" smtClean="0"/>
              <a:t>First  at  birth ,   second  and  third with DPT1 and DPT3. </a:t>
            </a:r>
          </a:p>
          <a:p>
            <a:r>
              <a:rPr lang="en-US" sz="2400" dirty="0" smtClean="0"/>
              <a:t>First  at  birth,  second,  third  and  fourth  with DPT  and  OPV   routine</a:t>
            </a:r>
          </a:p>
          <a:p>
            <a:r>
              <a:rPr lang="en-US" sz="2400" dirty="0" smtClean="0"/>
              <a:t>Older  child  and  adults  3 doses  at  day o,  1  month, 2 month                      </a:t>
            </a:r>
          </a:p>
          <a:p>
            <a:r>
              <a:rPr lang="en-US" dirty="0" smtClean="0"/>
              <a:t> </a:t>
            </a:r>
            <a:r>
              <a:rPr lang="en-US" sz="2400" dirty="0" smtClean="0"/>
              <a:t>no need of booster dose.</a:t>
            </a:r>
            <a:endParaRPr lang="en-IN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Dose :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838200"/>
            <a:ext cx="8686800" cy="5791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</a:t>
            </a:r>
            <a:r>
              <a:rPr lang="en-US" sz="2400" dirty="0" smtClean="0"/>
              <a:t>- 0.5 ml. for child &lt;  10 years </a:t>
            </a:r>
          </a:p>
          <a:p>
            <a:pPr>
              <a:buNone/>
            </a:pPr>
            <a:r>
              <a:rPr lang="en-US" sz="2400" dirty="0" smtClean="0"/>
              <a:t>    - 1 ml.  For adults</a:t>
            </a:r>
          </a:p>
          <a:p>
            <a:pPr>
              <a:buNone/>
            </a:pPr>
            <a:r>
              <a:rPr lang="en-US" dirty="0" smtClean="0"/>
              <a:t>  Route :</a:t>
            </a:r>
          </a:p>
          <a:p>
            <a:pPr>
              <a:buNone/>
            </a:pPr>
            <a:r>
              <a:rPr lang="en-US" dirty="0" smtClean="0"/>
              <a:t>   - </a:t>
            </a:r>
            <a:r>
              <a:rPr lang="en-US" sz="2400" dirty="0" smtClean="0"/>
              <a:t> intramuscularly</a:t>
            </a:r>
          </a:p>
          <a:p>
            <a:pPr>
              <a:buNone/>
            </a:pPr>
            <a:r>
              <a:rPr lang="en-US" dirty="0" smtClean="0"/>
              <a:t>    Site </a:t>
            </a:r>
            <a:r>
              <a:rPr lang="en-US" sz="2400" dirty="0" smtClean="0"/>
              <a:t>:</a:t>
            </a:r>
          </a:p>
          <a:p>
            <a:pPr>
              <a:buNone/>
            </a:pPr>
            <a:r>
              <a:rPr lang="en-US" sz="2400" dirty="0" smtClean="0"/>
              <a:t>    -  left  upper  arm  for adults </a:t>
            </a:r>
          </a:p>
          <a:p>
            <a:pPr>
              <a:buNone/>
            </a:pPr>
            <a:r>
              <a:rPr lang="en-US" sz="2400" dirty="0" smtClean="0"/>
              <a:t>    -  </a:t>
            </a:r>
            <a:r>
              <a:rPr lang="en-US" sz="2400" dirty="0" err="1" smtClean="0"/>
              <a:t>anterolateral</a:t>
            </a:r>
            <a:r>
              <a:rPr lang="en-US" sz="2400" dirty="0" smtClean="0"/>
              <a:t>  thigh  for  young  infants </a:t>
            </a:r>
          </a:p>
          <a:p>
            <a:pPr>
              <a:buNone/>
            </a:pPr>
            <a:r>
              <a:rPr lang="en-US" sz="3200" dirty="0" smtClean="0"/>
              <a:t>    Hepatitis B  vaccine  in  </a:t>
            </a:r>
            <a:r>
              <a:rPr lang="en-US" sz="3200" dirty="0" err="1" smtClean="0"/>
              <a:t>immunocompromised</a:t>
            </a:r>
            <a:r>
              <a:rPr lang="en-US" sz="3200" dirty="0" smtClean="0"/>
              <a:t>  state</a:t>
            </a:r>
            <a:r>
              <a:rPr lang="en-US" dirty="0" smtClean="0"/>
              <a:t>:</a:t>
            </a:r>
          </a:p>
          <a:p>
            <a:pPr>
              <a:buNone/>
            </a:pPr>
            <a:r>
              <a:rPr lang="en-US" dirty="0" smtClean="0"/>
              <a:t>    - </a:t>
            </a:r>
            <a:r>
              <a:rPr lang="en-US" sz="2400" dirty="0" smtClean="0"/>
              <a:t>not contraindicated but special attention required</a:t>
            </a:r>
            <a:endParaRPr lang="en-IN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dirty="0" smtClean="0"/>
              <a:t>Immunogenicity  and Duration of protection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lnSpcReduction="10000"/>
          </a:bodyPr>
          <a:lstStyle/>
          <a:p>
            <a:r>
              <a:rPr lang="en-US" sz="2400" dirty="0" smtClean="0"/>
              <a:t>Usually   life long  immunity</a:t>
            </a:r>
          </a:p>
          <a:p>
            <a:r>
              <a:rPr lang="en-US" sz="2400" dirty="0" smtClean="0"/>
              <a:t>Hepatitis  B  or even chronic  carrier stage  rarely  occur.</a:t>
            </a:r>
          </a:p>
          <a:p>
            <a:r>
              <a:rPr lang="en-US" sz="2400" dirty="0" smtClean="0"/>
              <a:t>Role  of  natural  booster  by  sub- clinical  infection is  yet   to be  proved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r>
              <a:rPr lang="en-US" sz="3600" dirty="0" smtClean="0"/>
              <a:t>Adverse  reaction:</a:t>
            </a:r>
          </a:p>
          <a:p>
            <a:r>
              <a:rPr lang="en-US" dirty="0" smtClean="0"/>
              <a:t> </a:t>
            </a:r>
            <a:r>
              <a:rPr lang="en-US" sz="2400" dirty="0" smtClean="0"/>
              <a:t>infrequent  and  rare  </a:t>
            </a:r>
          </a:p>
          <a:p>
            <a:r>
              <a:rPr lang="en-US" sz="2400" dirty="0" err="1" smtClean="0"/>
              <a:t>Myalgia</a:t>
            </a:r>
            <a:r>
              <a:rPr lang="en-US" sz="2400" dirty="0" smtClean="0"/>
              <a:t> ,  transient  fever ,  local pain</a:t>
            </a:r>
          </a:p>
          <a:p>
            <a:r>
              <a:rPr lang="en-US" sz="2400" dirty="0" smtClean="0"/>
              <a:t>No  serious  adverse  effect     </a:t>
            </a:r>
          </a:p>
          <a:p>
            <a:r>
              <a:rPr lang="en-US" sz="2400" dirty="0" smtClean="0"/>
              <a:t>Very  rarely  anaphylactic  reaction </a:t>
            </a:r>
          </a:p>
          <a:p>
            <a:r>
              <a:rPr lang="en-US" sz="2400" dirty="0" smtClean="0"/>
              <a:t>No relation  with  G.B. syndrome  or  multiple  myeloma  </a:t>
            </a:r>
          </a:p>
          <a:p>
            <a:r>
              <a:rPr lang="en-US" sz="2400" dirty="0" smtClean="0"/>
              <a:t>GACVS   recommends  excellent  safety  profile</a:t>
            </a:r>
          </a:p>
          <a:p>
            <a:pPr>
              <a:buNone/>
            </a:pPr>
            <a:r>
              <a:rPr lang="en-US" sz="2400" dirty="0" smtClean="0"/>
              <a:t>             </a:t>
            </a:r>
            <a:endParaRPr lang="en-IN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Contraindications: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H/O   allergic  reaction  to  component  of  vaccine.</a:t>
            </a:r>
          </a:p>
          <a:p>
            <a:r>
              <a:rPr lang="en-US" sz="2400" dirty="0" smtClean="0"/>
              <a:t>Pregnancy  and  lactation  no  contraindication.</a:t>
            </a:r>
          </a:p>
          <a:p>
            <a:r>
              <a:rPr lang="en-US" sz="2400" dirty="0" smtClean="0"/>
              <a:t> HIV  positive  individual  and  premature  babies can be given </a:t>
            </a:r>
            <a:r>
              <a:rPr lang="en-IN" sz="2400" dirty="0" smtClean="0"/>
              <a:t> vaccine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CATCH  UP  STRATEGY:</a:t>
            </a:r>
          </a:p>
          <a:p>
            <a:r>
              <a:rPr lang="en-US" sz="2400" dirty="0" smtClean="0"/>
              <a:t>Vaccinate  older  children  and  adults   in low and intermediate  </a:t>
            </a:r>
            <a:r>
              <a:rPr lang="en-US" sz="2400" dirty="0" err="1" smtClean="0"/>
              <a:t>endemicity</a:t>
            </a:r>
            <a:r>
              <a:rPr lang="en-US" sz="2400" dirty="0" smtClean="0"/>
              <a:t>  area  for  population  immunity</a:t>
            </a:r>
          </a:p>
          <a:p>
            <a:r>
              <a:rPr lang="en-US" sz="2400" dirty="0" smtClean="0"/>
              <a:t>Target   age  specific  cohort   and  high  risk  individual   </a:t>
            </a:r>
          </a:p>
          <a:p>
            <a:r>
              <a:rPr lang="en-US" sz="2400" dirty="0" smtClean="0"/>
              <a:t>Strategy may be  mandatory  vaccination  at school and college  entry  and  before  joining  job.</a:t>
            </a:r>
          </a:p>
          <a:p>
            <a:r>
              <a:rPr lang="en-US" sz="2400" dirty="0" smtClean="0"/>
              <a:t>Target  strategic  point  i.e.  STD clinics, centre for  IDUs.</a:t>
            </a:r>
          </a:p>
          <a:p>
            <a:r>
              <a:rPr lang="en-US" sz="2400" dirty="0" smtClean="0"/>
              <a:t>Continuous   surveillance.                                  </a:t>
            </a:r>
          </a:p>
          <a:p>
            <a:pPr>
              <a:buNone/>
            </a:pPr>
            <a:endParaRPr lang="en-US" sz="24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PASSIVE  IMMUNIZATION</a:t>
            </a:r>
            <a:endParaRPr lang="en-IN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90600"/>
            <a:ext cx="8229600" cy="563880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Hepatitis  B  immunoglobulin   used  for  temporary  post-exposure  prophylaxis.</a:t>
            </a:r>
          </a:p>
          <a:p>
            <a:r>
              <a:rPr lang="en-US" sz="2400" dirty="0" smtClean="0"/>
              <a:t>Combined  active  and  passive vaccination  better  in following  cases:</a:t>
            </a:r>
          </a:p>
          <a:p>
            <a:pPr>
              <a:buNone/>
            </a:pPr>
            <a:r>
              <a:rPr lang="en-US" sz="2400" dirty="0" smtClean="0"/>
              <a:t>              - Newborn  of </a:t>
            </a:r>
            <a:r>
              <a:rPr lang="en-US" sz="2400" dirty="0" err="1" smtClean="0"/>
              <a:t>HBsAg</a:t>
            </a:r>
            <a:r>
              <a:rPr lang="en-US" sz="2400" dirty="0" smtClean="0"/>
              <a:t>  +</a:t>
            </a:r>
            <a:r>
              <a:rPr lang="en-US" sz="2400" dirty="0" err="1" smtClean="0"/>
              <a:t>ve</a:t>
            </a:r>
            <a:r>
              <a:rPr lang="en-US" sz="2400" dirty="0" smtClean="0"/>
              <a:t>  mother  specially  if  baby  +</a:t>
            </a:r>
            <a:r>
              <a:rPr lang="en-US" sz="2400" dirty="0" err="1" smtClean="0"/>
              <a:t>ve</a:t>
            </a:r>
            <a:endParaRPr lang="en-US" sz="2400" dirty="0" smtClean="0"/>
          </a:p>
          <a:p>
            <a:pPr>
              <a:buNone/>
            </a:pPr>
            <a:r>
              <a:rPr lang="en-US" sz="2400" dirty="0" smtClean="0"/>
              <a:t>              - </a:t>
            </a:r>
            <a:r>
              <a:rPr lang="en-US" sz="2400" dirty="0" err="1" smtClean="0"/>
              <a:t>Percutaneous</a:t>
            </a:r>
            <a:r>
              <a:rPr lang="en-US" sz="2400" dirty="0" smtClean="0"/>
              <a:t>   exposure</a:t>
            </a:r>
          </a:p>
          <a:p>
            <a:pPr>
              <a:buNone/>
            </a:pPr>
            <a:r>
              <a:rPr lang="en-US" sz="2400" dirty="0" smtClean="0"/>
              <a:t>              -Sexual  exposure</a:t>
            </a:r>
          </a:p>
          <a:p>
            <a:pPr>
              <a:buNone/>
            </a:pPr>
            <a:r>
              <a:rPr lang="en-US" sz="2400" dirty="0" smtClean="0"/>
              <a:t>             - After  liver  transplant  in case of recurrent  HBV                	infection</a:t>
            </a:r>
          </a:p>
          <a:p>
            <a:r>
              <a:rPr lang="en-US" sz="2400" dirty="0" smtClean="0"/>
              <a:t>Time :</a:t>
            </a:r>
          </a:p>
          <a:p>
            <a:pPr>
              <a:buNone/>
            </a:pPr>
            <a:r>
              <a:rPr lang="en-US" sz="2400" dirty="0" smtClean="0"/>
              <a:t>         within 6 hours of exposure  and maximum  upto  48  hours.</a:t>
            </a:r>
          </a:p>
          <a:p>
            <a:r>
              <a:rPr lang="en-US" sz="2400" dirty="0" smtClean="0"/>
              <a:t>Dose:   0.05 to 0.07  ml. / kg. body weight.</a:t>
            </a:r>
          </a:p>
          <a:p>
            <a:r>
              <a:rPr lang="en-US" sz="2400" dirty="0" smtClean="0"/>
              <a:t>Provides  short  term  passive  immunity  for  3 months.                                                                                      </a:t>
            </a:r>
          </a:p>
          <a:p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endParaRPr lang="en-IN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WHO    POSITION</a:t>
            </a:r>
            <a:endParaRPr lang="en-IN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066800"/>
            <a:ext cx="8229600" cy="5562600"/>
          </a:xfrm>
        </p:spPr>
        <p:txBody>
          <a:bodyPr>
            <a:normAutofit/>
          </a:bodyPr>
          <a:lstStyle/>
          <a:p>
            <a:pPr lvl="0"/>
            <a:r>
              <a:rPr lang="en-IN" dirty="0" smtClean="0"/>
              <a:t>All  newborn should receive birth dose of hepatitis B within 24 hours of  birth, in all countries  irrespective of their immunity status.</a:t>
            </a:r>
          </a:p>
          <a:p>
            <a:r>
              <a:rPr lang="en-IN" dirty="0" smtClean="0"/>
              <a:t>Immunization programme must include HBV.</a:t>
            </a:r>
          </a:p>
          <a:p>
            <a:r>
              <a:rPr lang="en-IN" dirty="0" smtClean="0"/>
              <a:t>Proper Reporting  and  monitoring </a:t>
            </a:r>
          </a:p>
          <a:p>
            <a:r>
              <a:rPr lang="en-IN" dirty="0" smtClean="0"/>
              <a:t>MCH care needs to be </a:t>
            </a:r>
            <a:r>
              <a:rPr lang="en-IN" dirty="0" err="1" smtClean="0"/>
              <a:t>strenghthened</a:t>
            </a:r>
            <a:r>
              <a:rPr lang="en-IN" dirty="0" smtClean="0"/>
              <a:t> </a:t>
            </a:r>
          </a:p>
          <a:p>
            <a:pPr lvl="0"/>
            <a:r>
              <a:rPr lang="en-IN" dirty="0" smtClean="0"/>
              <a:t>Schedule include  :</a:t>
            </a:r>
          </a:p>
          <a:p>
            <a:pPr>
              <a:buNone/>
            </a:pPr>
            <a:r>
              <a:rPr lang="en-IN" dirty="0" smtClean="0"/>
              <a:t>   - First  birth dose within 24 hours of birth , followed by either</a:t>
            </a:r>
          </a:p>
          <a:p>
            <a:pPr lvl="0">
              <a:buNone/>
            </a:pPr>
            <a:r>
              <a:rPr lang="en-IN" dirty="0" smtClean="0"/>
              <a:t>   -2  dose schedule   with 2 </a:t>
            </a:r>
            <a:r>
              <a:rPr lang="en-IN" dirty="0" err="1" smtClean="0"/>
              <a:t>nd</a:t>
            </a:r>
            <a:r>
              <a:rPr lang="en-IN" dirty="0" smtClean="0"/>
              <a:t> and  3</a:t>
            </a:r>
            <a:r>
              <a:rPr lang="en-IN" baseline="30000" dirty="0" smtClean="0"/>
              <a:t>rd</a:t>
            </a:r>
            <a:r>
              <a:rPr lang="en-IN" dirty="0" smtClean="0"/>
              <a:t> dose  with -DPT 1  and DPT3</a:t>
            </a:r>
          </a:p>
          <a:p>
            <a:pPr lvl="0">
              <a:buNone/>
            </a:pPr>
            <a:r>
              <a:rPr lang="en-IN" dirty="0" smtClean="0"/>
              <a:t>   -Or 3 dose schedule  with routine  DPT 1 , 2 and 3.</a:t>
            </a:r>
          </a:p>
          <a:p>
            <a:endParaRPr lang="en-IN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914400"/>
            <a:ext cx="8229600" cy="5715000"/>
          </a:xfrm>
        </p:spPr>
        <p:txBody>
          <a:bodyPr>
            <a:normAutofit/>
          </a:bodyPr>
          <a:lstStyle/>
          <a:p>
            <a:pPr lvl="0"/>
            <a:r>
              <a:rPr lang="en-IN" dirty="0" smtClean="0"/>
              <a:t>No need of booster dose</a:t>
            </a:r>
          </a:p>
          <a:p>
            <a:pPr lvl="0"/>
            <a:r>
              <a:rPr lang="en-IN" dirty="0" smtClean="0"/>
              <a:t>Catch up compaign for older age group is important in intermediate and low endemicity area.</a:t>
            </a:r>
          </a:p>
          <a:p>
            <a:pPr lvl="0"/>
            <a:r>
              <a:rPr lang="en-IN" dirty="0" smtClean="0"/>
              <a:t>Catch up compaign for  infants and young children is important in high endemicity  area. </a:t>
            </a:r>
          </a:p>
          <a:p>
            <a:pPr lvl="0"/>
            <a:r>
              <a:rPr lang="en-IN" dirty="0" smtClean="0"/>
              <a:t>Other target group for catch up strategy can be  high risk  group.</a:t>
            </a:r>
          </a:p>
          <a:p>
            <a:pPr lvl="0"/>
            <a:r>
              <a:rPr lang="en-IN" dirty="0" smtClean="0"/>
              <a:t>GACVs confirms excellent safety profile.</a:t>
            </a:r>
          </a:p>
          <a:p>
            <a:pPr lvl="0"/>
            <a:r>
              <a:rPr lang="en-IN" dirty="0" smtClean="0"/>
              <a:t>WHO recommends all countries should develop goal for HBV  control according to their epidemiological situation</a:t>
            </a:r>
          </a:p>
          <a:p>
            <a:endParaRPr lang="en-IN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References   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Park  k., text book of preventive and social medicine, 20</a:t>
            </a:r>
            <a:r>
              <a:rPr lang="en-US" baseline="30000" dirty="0" smtClean="0"/>
              <a:t>th</a:t>
            </a:r>
            <a:r>
              <a:rPr lang="en-US" dirty="0" smtClean="0"/>
              <a:t> edition  page no. </a:t>
            </a:r>
            <a:r>
              <a:rPr lang="en-US" dirty="0" smtClean="0"/>
              <a:t>186  -  189</a:t>
            </a:r>
            <a:endParaRPr lang="en-US" dirty="0" smtClean="0"/>
          </a:p>
          <a:p>
            <a:r>
              <a:rPr lang="en-US" dirty="0" smtClean="0"/>
              <a:t>Manson’  text  book  tropical  disease</a:t>
            </a:r>
          </a:p>
          <a:p>
            <a:r>
              <a:rPr lang="en-US" dirty="0" err="1" smtClean="0"/>
              <a:t>Maxcy</a:t>
            </a:r>
            <a:r>
              <a:rPr lang="en-US" dirty="0" smtClean="0"/>
              <a:t>- </a:t>
            </a:r>
            <a:r>
              <a:rPr lang="en-US" dirty="0" err="1" smtClean="0"/>
              <a:t>rosaneu</a:t>
            </a:r>
            <a:r>
              <a:rPr lang="en-US" dirty="0" smtClean="0"/>
              <a:t>- last  text book of public </a:t>
            </a:r>
            <a:r>
              <a:rPr lang="en-US" dirty="0" smtClean="0"/>
              <a:t>health</a:t>
            </a:r>
            <a:endParaRPr lang="en-US" dirty="0" smtClean="0"/>
          </a:p>
          <a:p>
            <a:r>
              <a:rPr lang="en-US" dirty="0" smtClean="0"/>
              <a:t>heahttp://www.who.int/immunization/topics/hepatitis_b/en/index.htmllth</a:t>
            </a:r>
          </a:p>
          <a:p>
            <a:r>
              <a:rPr lang="en-US" dirty="0" smtClean="0"/>
              <a:t>http://www.who.int/immunization/topics/hepatitis_b/en/index.html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type="body" sz="half" idx="2"/>
          </p:nvPr>
        </p:nvSpPr>
        <p:spPr>
          <a:xfrm>
            <a:off x="0" y="4800600"/>
            <a:ext cx="9144000" cy="2057400"/>
          </a:xfrm>
          <a:solidFill>
            <a:schemeClr val="accent6"/>
          </a:solidFill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             </a:t>
            </a:r>
          </a:p>
          <a:p>
            <a:pPr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endParaRPr lang="en-US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>
              <a:buNone/>
            </a:pPr>
            <a:r>
              <a:rPr lang="en-US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</a:t>
            </a:r>
            <a:r>
              <a:rPr lang="en-US" sz="8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thank  you                                                          </a:t>
            </a:r>
            <a:endParaRPr lang="en-IN" sz="80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" name="Picture Placeholder 5" descr="Tulips.jpg"/>
          <p:cNvPicPr>
            <a:picLocks noGrp="1" noChangeAspect="1"/>
          </p:cNvPicPr>
          <p:nvPr>
            <p:ph type="pic" idx="1"/>
          </p:nvPr>
        </p:nvPicPr>
        <p:blipFill>
          <a:blip r:embed="rId2"/>
          <a:srcRect t="16067" b="16067"/>
          <a:stretch>
            <a:fillRect/>
          </a:stretch>
        </p:blipFill>
        <p:spPr/>
      </p:pic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pPr algn="l"/>
            <a:r>
              <a:rPr lang="en-US" dirty="0" smtClean="0"/>
              <a:t>INTRODUTION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219200"/>
            <a:ext cx="8382000" cy="5181600"/>
          </a:xfrm>
        </p:spPr>
        <p:txBody>
          <a:bodyPr>
            <a:normAutofit/>
          </a:bodyPr>
          <a:lstStyle/>
          <a:p>
            <a:r>
              <a:rPr lang="en-US" sz="3200" dirty="0" smtClean="0"/>
              <a:t>Hepatitis  b  initially called as serum </a:t>
            </a:r>
            <a:r>
              <a:rPr lang="en-US" sz="3200" dirty="0" err="1" smtClean="0"/>
              <a:t>hepatits</a:t>
            </a:r>
            <a:r>
              <a:rPr lang="en-US" sz="3200" dirty="0" smtClean="0"/>
              <a:t> is an  acute  systemic  illness  with major pathology in liver.</a:t>
            </a:r>
            <a:endParaRPr lang="en-IN" sz="3200" dirty="0" smtClean="0"/>
          </a:p>
          <a:p>
            <a:r>
              <a:rPr lang="en-US" sz="3200" dirty="0" smtClean="0"/>
              <a:t>Besides  2  billion  infected cases world wide approximately  36  millions  live  with  chronic  infection.</a:t>
            </a:r>
          </a:p>
          <a:p>
            <a:r>
              <a:rPr lang="en-US" sz="3200" dirty="0" smtClean="0"/>
              <a:t>These  chronically  infected  people  are  at increased  risk  of  death  from  cirrhosis  of  liver or  </a:t>
            </a:r>
            <a:r>
              <a:rPr lang="en-US" sz="3200" dirty="0" err="1" smtClean="0"/>
              <a:t>hepatocellular</a:t>
            </a:r>
            <a:r>
              <a:rPr lang="en-US" sz="3200" dirty="0" smtClean="0"/>
              <a:t>  carcinoma. 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dirty="0" smtClean="0"/>
              <a:t>PROBLEM  STATEMENT</a:t>
            </a:r>
            <a:endParaRPr lang="en-IN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WORLD: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Hepatitis B is endemic in  almost all  part of world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60% of world population  live in endemic area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Estimated 2 billion people infected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360  million live with  chronic infection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600,000 person dies annually as  result of consequence of  hepatitis  B every year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Estimated 25% child dies in later life as  a consequence of hepatitis  B  infection.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Vaccine  coverage  estimated  is  69%</a:t>
            </a:r>
          </a:p>
          <a:p>
            <a:pPr>
              <a:buFont typeface="Wingdings" pitchFamily="2" charset="2"/>
              <a:buChar char="Ø"/>
            </a:pPr>
            <a:endParaRPr lang="en-US" sz="2800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C:\Users\dell\Desktop\HepB_coverage[1].jpg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093262"/>
            <a:ext cx="8305800" cy="512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pic>
        <p:nvPicPr>
          <p:cNvPr id="4" name="Content Placeholder 3" descr="C:\Users\dell\Desktop\HepB_map_schedule[1].jpg"/>
          <p:cNvPicPr>
            <a:picLocks noGrp="1"/>
          </p:cNvPicPr>
          <p:nvPr>
            <p:ph sz="quarter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81000" y="1318908"/>
            <a:ext cx="8229600" cy="48297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792162"/>
          </a:xfrm>
        </p:spPr>
        <p:txBody>
          <a:bodyPr>
            <a:normAutofit/>
          </a:bodyPr>
          <a:lstStyle/>
          <a:p>
            <a:pPr algn="l"/>
            <a:r>
              <a:rPr lang="en-US" sz="3200" dirty="0" smtClean="0"/>
              <a:t>Problem  statement  cont…..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990600"/>
            <a:ext cx="7772400" cy="56388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dirty="0" smtClean="0"/>
              <a:t>SEAR: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Estimated  one third population  in the region  infected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80 million  carrier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Estimated  200,000 death occur  annually</a:t>
            </a:r>
          </a:p>
          <a:p>
            <a:pPr>
              <a:buFont typeface="Wingdings" pitchFamily="2" charset="2"/>
              <a:buChar char="Ø"/>
            </a:pPr>
            <a:r>
              <a:rPr lang="en-US" dirty="0" smtClean="0"/>
              <a:t> vaccine  coverage  41%  according  to 2008  WHO-UNICEF   antigen  study</a:t>
            </a:r>
          </a:p>
          <a:p>
            <a:pPr>
              <a:buNone/>
            </a:pPr>
            <a:r>
              <a:rPr lang="en-US" sz="2800" dirty="0" smtClean="0"/>
              <a:t>INDIA: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 fall in intermediate endemicity  group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err="1" smtClean="0"/>
              <a:t>HBsAg</a:t>
            </a:r>
            <a:r>
              <a:rPr lang="en-US" sz="2800" dirty="0" smtClean="0"/>
              <a:t> prevalence between 2%  to  7%.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Estimated  43-45 million cases  per  year.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40 million  carriers.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100,000 death annually by disease related to HBV infection.</a:t>
            </a:r>
          </a:p>
          <a:p>
            <a:pPr>
              <a:buFont typeface="Wingdings" pitchFamily="2" charset="2"/>
              <a:buChar char="Ø"/>
            </a:pPr>
            <a:r>
              <a:rPr lang="en-US" sz="2800" dirty="0" smtClean="0"/>
              <a:t>Of  25  million  newborn annually,  1 </a:t>
            </a:r>
            <a:r>
              <a:rPr lang="en-US" sz="2800" dirty="0" err="1" smtClean="0"/>
              <a:t>milion</a:t>
            </a:r>
            <a:r>
              <a:rPr lang="en-US" sz="2800" dirty="0" smtClean="0"/>
              <a:t> runs lifetime risk of  HBV infection</a:t>
            </a:r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 smtClean="0"/>
          </a:p>
          <a:p>
            <a:pPr>
              <a:buNone/>
            </a:pPr>
            <a:endParaRPr lang="en-US" sz="24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207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EPIDEMIOLOGY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AGENT  FACTOR:</a:t>
            </a:r>
          </a:p>
          <a:p>
            <a:pPr lvl="1">
              <a:buNone/>
            </a:pPr>
            <a:r>
              <a:rPr lang="en-US" dirty="0" smtClean="0"/>
              <a:t>Agent :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 Hepatitis B virus  belongs to hepadenavirdae family.	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Complex  42 nm. Double stranded  enveloped  DNA virus.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Also known as “Dane” particle.</a:t>
            </a:r>
          </a:p>
          <a:p>
            <a:pPr lvl="1">
              <a:buFont typeface="Arial" pitchFamily="34" charset="0"/>
              <a:buChar char="•"/>
            </a:pPr>
            <a:r>
              <a:rPr lang="en-US" dirty="0" smtClean="0"/>
              <a:t>Has affinity  for liver  and hepatocytes</a:t>
            </a:r>
          </a:p>
          <a:p>
            <a:pPr lvl="1">
              <a:buNone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Arial" pitchFamily="34" charset="0"/>
              <a:buChar char="•"/>
            </a:pPr>
            <a:endParaRPr lang="en-US" dirty="0" smtClean="0"/>
          </a:p>
          <a:p>
            <a:pPr lvl="1">
              <a:buFont typeface="Wingdings" pitchFamily="2" charset="2"/>
              <a:buChar char="Ø"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74638"/>
            <a:ext cx="8305800" cy="715962"/>
          </a:xfrm>
        </p:spPr>
        <p:txBody>
          <a:bodyPr>
            <a:normAutofit/>
          </a:bodyPr>
          <a:lstStyle/>
          <a:p>
            <a:pPr algn="l"/>
            <a:r>
              <a:rPr lang="en-US" sz="3600" dirty="0" smtClean="0"/>
              <a:t>Reservoir  of  infection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81000" y="1143000"/>
            <a:ext cx="8305800" cy="4983163"/>
          </a:xfrm>
        </p:spPr>
        <p:txBody>
          <a:bodyPr>
            <a:normAutofit fontScale="92500" lnSpcReduction="20000"/>
          </a:bodyPr>
          <a:lstStyle/>
          <a:p>
            <a:r>
              <a:rPr lang="en-US" sz="2400" dirty="0" smtClean="0"/>
              <a:t>Human  </a:t>
            </a:r>
            <a:r>
              <a:rPr lang="en-US" dirty="0" smtClean="0"/>
              <a:t> </a:t>
            </a:r>
            <a:r>
              <a:rPr lang="en-US" sz="2400" dirty="0" smtClean="0"/>
              <a:t>being  only  reservoir</a:t>
            </a:r>
          </a:p>
          <a:p>
            <a:r>
              <a:rPr lang="en-US" sz="2400" dirty="0" smtClean="0"/>
              <a:t>Infection spread by cases and carrier</a:t>
            </a:r>
          </a:p>
          <a:p>
            <a:r>
              <a:rPr lang="en-US" sz="2400" dirty="0" smtClean="0"/>
              <a:t>Carrier  defined  as  persistence of  </a:t>
            </a:r>
            <a:r>
              <a:rPr lang="en-US" sz="2400" dirty="0" err="1" smtClean="0"/>
              <a:t>HBsAg</a:t>
            </a:r>
            <a:r>
              <a:rPr lang="en-US" sz="2400" dirty="0" smtClean="0"/>
              <a:t> &gt; 6 months</a:t>
            </a:r>
          </a:p>
          <a:p>
            <a:endParaRPr lang="en-US" sz="2400" dirty="0" smtClean="0"/>
          </a:p>
          <a:p>
            <a:pPr>
              <a:buNone/>
            </a:pPr>
            <a:r>
              <a:rPr lang="en-US" dirty="0" smtClean="0"/>
              <a:t>Resistance  of  virus:</a:t>
            </a:r>
          </a:p>
          <a:p>
            <a:r>
              <a:rPr lang="en-US" sz="2400" dirty="0" smtClean="0"/>
              <a:t>quite stable , can survive  for days in environmental condition.</a:t>
            </a:r>
          </a:p>
          <a:p>
            <a:r>
              <a:rPr lang="en-US" sz="2400" dirty="0" smtClean="0"/>
              <a:t>Can be destroyed  by  sodium   hypochlorite</a:t>
            </a:r>
          </a:p>
          <a:p>
            <a:r>
              <a:rPr lang="en-US" sz="2400" dirty="0" smtClean="0"/>
              <a:t>Also  by  autoclaving for  30  to  60  minutes.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Period of communicability:</a:t>
            </a:r>
          </a:p>
          <a:p>
            <a:r>
              <a:rPr lang="en-US" dirty="0" smtClean="0"/>
              <a:t> </a:t>
            </a:r>
            <a:r>
              <a:rPr lang="en-US" sz="2600" dirty="0" smtClean="0"/>
              <a:t>from  incubation  period  upto  disappearnce  of  </a:t>
            </a:r>
            <a:r>
              <a:rPr lang="en-US" sz="2600" dirty="0" err="1" smtClean="0"/>
              <a:t>HBsAg</a:t>
            </a:r>
            <a:r>
              <a:rPr lang="en-US" sz="2600" dirty="0" smtClean="0"/>
              <a:t>  and  upto appearance  of  antibody.</a:t>
            </a:r>
          </a:p>
          <a:p>
            <a:r>
              <a:rPr lang="en-US" sz="2600" dirty="0" smtClean="0"/>
              <a:t>But  can  be  years.</a:t>
            </a:r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592</TotalTime>
  <Words>1395</Words>
  <Application>Microsoft Office PowerPoint</Application>
  <PresentationFormat>On-screen Show (4:3)</PresentationFormat>
  <Paragraphs>273</Paragraphs>
  <Slides>29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29</vt:i4>
      </vt:variant>
    </vt:vector>
  </HeadingPairs>
  <TitlesOfParts>
    <vt:vector size="30" baseType="lpstr">
      <vt:lpstr>Equity</vt:lpstr>
      <vt:lpstr>Slide 1</vt:lpstr>
      <vt:lpstr>Slide 2</vt:lpstr>
      <vt:lpstr>INTRODUTION</vt:lpstr>
      <vt:lpstr>PROBLEM  STATEMENT</vt:lpstr>
      <vt:lpstr>Slide 5</vt:lpstr>
      <vt:lpstr>Slide 6</vt:lpstr>
      <vt:lpstr>Problem  statement  cont…..</vt:lpstr>
      <vt:lpstr>EPIDEMIOLOGY</vt:lpstr>
      <vt:lpstr>Reservoir  of  infection</vt:lpstr>
      <vt:lpstr>HOST  FACTOR</vt:lpstr>
      <vt:lpstr>HIGH RISK GROUPS</vt:lpstr>
      <vt:lpstr>Modes  of  transmission</vt:lpstr>
      <vt:lpstr>Percutaneous  routes</vt:lpstr>
      <vt:lpstr>Sexual  routes</vt:lpstr>
      <vt:lpstr>Slide 15</vt:lpstr>
      <vt:lpstr>Clinical  features</vt:lpstr>
      <vt:lpstr>Slide 17</vt:lpstr>
      <vt:lpstr>PREVENTION   AND  CONTROL</vt:lpstr>
      <vt:lpstr>HEPATITIS  B  VACCINATION</vt:lpstr>
      <vt:lpstr>Recombinant  DNA  vaccine</vt:lpstr>
      <vt:lpstr>Administration </vt:lpstr>
      <vt:lpstr>Dose :</vt:lpstr>
      <vt:lpstr>Immunogenicity  and Duration of protection</vt:lpstr>
      <vt:lpstr>Contraindications:</vt:lpstr>
      <vt:lpstr>PASSIVE  IMMUNIZATION</vt:lpstr>
      <vt:lpstr>WHO    POSITION</vt:lpstr>
      <vt:lpstr>Slide 27</vt:lpstr>
      <vt:lpstr>References   </vt:lpstr>
      <vt:lpstr>Slide 29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Vikash</dc:creator>
  <cp:lastModifiedBy>dell</cp:lastModifiedBy>
  <cp:revision>67</cp:revision>
  <dcterms:created xsi:type="dcterms:W3CDTF">2006-08-16T00:00:00Z</dcterms:created>
  <dcterms:modified xsi:type="dcterms:W3CDTF">2010-04-20T07:58:07Z</dcterms:modified>
</cp:coreProperties>
</file>